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Montserrat ExtraBold" charset="0"/>
      <p:bold r:id="rId20"/>
      <p:boldItalic r:id="rId21"/>
    </p:embeddedFont>
    <p:embeddedFont>
      <p:font typeface="Montserrat" charset="0"/>
      <p:regular r:id="rId22"/>
      <p:bold r:id="rId23"/>
      <p:italic r:id="rId24"/>
      <p:boldItalic r:id="rId25"/>
    </p:embeddedFont>
    <p:embeddedFont>
      <p:font typeface="Montserrat ExtraLight" charset="0"/>
      <p:regular r:id="rId26"/>
      <p:bold r:id="rId27"/>
      <p:italic r:id="rId28"/>
      <p:boldItalic r:id="rId29"/>
    </p:embeddedFont>
    <p:embeddedFont>
      <p:font typeface="Montserrat Medium"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6a2a00997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6a2a00997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6a2a00997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6a2a00997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6a2a0099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6a2a0099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6a2a00997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6a2a00997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6a2a00997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6a2a00997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6a2a00997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6a2a00997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f9262ee2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6a2a00997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6a2a0099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6a2a00997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6a2a00997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6a2a00997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6a2a0099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a2a00997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a2a0099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yTorch"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Chain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flow.org/tensorboard/"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hyperlink" Target="https://tensorboard.dev/"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Jeff_Dean_(computer_scientist)" TargetMode="External"/><Relationship Id="rId3" Type="http://schemas.openxmlformats.org/officeDocument/2006/relationships/hyperlink" Target="https://en.wikipedia.org/wiki/Proprietary_software" TargetMode="External"/><Relationship Id="rId7" Type="http://schemas.openxmlformats.org/officeDocument/2006/relationships/hyperlink" Target="https://en.wikipedia.org/wiki/Alphabet_Inc."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en.wikipedia.org/wiki/Artificial_neural_network" TargetMode="External"/><Relationship Id="rId5" Type="http://schemas.openxmlformats.org/officeDocument/2006/relationships/hyperlink" Target="https://en.wikipedia.org/wiki/Deep_learning"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Code_refactor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General-purpose_computing_on_graphics_processing_units" TargetMode="External"/><Relationship Id="rId13" Type="http://schemas.openxmlformats.org/officeDocument/2006/relationships/hyperlink" Target="https://en.wikipedia.org/wiki/IOS" TargetMode="External"/><Relationship Id="rId3" Type="http://schemas.openxmlformats.org/officeDocument/2006/relationships/hyperlink" Target="https://en.wikipedia.org/wiki/Reference_implementation" TargetMode="External"/><Relationship Id="rId7" Type="http://schemas.openxmlformats.org/officeDocument/2006/relationships/hyperlink" Target="https://en.wikipedia.org/wiki/SYCL" TargetMode="External"/><Relationship Id="rId12" Type="http://schemas.openxmlformats.org/officeDocument/2006/relationships/hyperlink" Target="https://en.wikipedia.org/wiki/Android_(operating_syste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en.wikipedia.org/wiki/CUDA" TargetMode="External"/><Relationship Id="rId11" Type="http://schemas.openxmlformats.org/officeDocument/2006/relationships/hyperlink" Target="https://en.wikipedia.org/wiki/Windows" TargetMode="External"/><Relationship Id="rId5" Type="http://schemas.openxmlformats.org/officeDocument/2006/relationships/hyperlink" Target="https://en.wikipedia.org/wiki/GPU" TargetMode="External"/><Relationship Id="rId10" Type="http://schemas.openxmlformats.org/officeDocument/2006/relationships/hyperlink" Target="https://en.wikipedia.org/wiki/MacOS" TargetMode="External"/><Relationship Id="rId4" Type="http://schemas.openxmlformats.org/officeDocument/2006/relationships/hyperlink" Target="https://en.wikipedia.org/wiki/Central_processing_unit" TargetMode="External"/><Relationship Id="rId9" Type="http://schemas.openxmlformats.org/officeDocument/2006/relationships/hyperlink" Target="https://en.wikipedia.org/wiki/Linux"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ensor_processing_unit" TargetMode="External"/><Relationship Id="rId7" Type="http://schemas.openxmlformats.org/officeDocument/2006/relationships/hyperlink" Target="https://en.wikipedia.org/wiki/Tenso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Directed_graph" TargetMode="External"/><Relationship Id="rId5" Type="http://schemas.openxmlformats.org/officeDocument/2006/relationships/hyperlink" Target="https://en.wikipedia.org/wiki/Dataflow_programming" TargetMode="External"/><Relationship Id="rId4" Type="http://schemas.openxmlformats.org/officeDocument/2006/relationships/hyperlink" Target="https://en.wikipedia.org/wiki/State_(computer_scienc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JavaScrip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Arithmetic" TargetMode="External"/><Relationship Id="rId3" Type="http://schemas.openxmlformats.org/officeDocument/2006/relationships/hyperlink" Target="https://en.wikipedia.org/wiki/Tensor_processing_unit" TargetMode="External"/><Relationship Id="rId7" Type="http://schemas.openxmlformats.org/officeDocument/2006/relationships/hyperlink" Target="https://en.wikipedia.org/wiki/Throughput" TargetMode="External"/><Relationship Id="rId12" Type="http://schemas.openxmlformats.org/officeDocument/2006/relationships/hyperlink" Target="https://en.wikipedia.org/wiki/Performance_per_wat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en.wikipedia.org/wiki/AI_accelerator_(computer_hardware)" TargetMode="External"/><Relationship Id="rId11" Type="http://schemas.openxmlformats.org/officeDocument/2006/relationships/hyperlink" Target="https://en.wikipedia.org/wiki/Order_of_magnitude" TargetMode="External"/><Relationship Id="rId5" Type="http://schemas.openxmlformats.org/officeDocument/2006/relationships/hyperlink" Target="https://en.wikipedia.org/wiki/Machine_learning" TargetMode="External"/><Relationship Id="rId10" Type="http://schemas.openxmlformats.org/officeDocument/2006/relationships/hyperlink" Target="https://en.wikipedia.org/wiki/Supervised_learning" TargetMode="External"/><Relationship Id="rId4" Type="http://schemas.openxmlformats.org/officeDocument/2006/relationships/hyperlink" Target="https://en.wikipedia.org/wiki/Application-specific_integrated_circuit" TargetMode="External"/><Relationship Id="rId9" Type="http://schemas.openxmlformats.org/officeDocument/2006/relationships/hyperlink" Target="https://en.wikipedia.org/wiki/8-b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TensorFlow</a:t>
            </a:r>
            <a:endParaRPr/>
          </a:p>
        </p:txBody>
      </p:sp>
      <p:sp>
        <p:nvSpPr>
          <p:cNvPr id="159" name="Google Shape;159;p36"/>
          <p:cNvSpPr txBox="1">
            <a:spLocks noGrp="1"/>
          </p:cNvSpPr>
          <p:nvPr>
            <p:ph type="subTitle" idx="1"/>
          </p:nvPr>
        </p:nvSpPr>
        <p:spPr>
          <a:xfrm>
            <a:off x="2044200" y="3237185"/>
            <a:ext cx="5055600" cy="13768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-BY</a:t>
            </a:r>
          </a:p>
          <a:p>
            <a:pPr marL="0" lvl="0" indent="0" algn="ctr" rtl="0">
              <a:spcBef>
                <a:spcPts val="0"/>
              </a:spcBef>
              <a:spcAft>
                <a:spcPts val="0"/>
              </a:spcAft>
              <a:buNone/>
            </a:pPr>
            <a:r>
              <a:rPr lang="en-US" dirty="0" err="1" smtClean="0"/>
              <a:t>Dhiraj</a:t>
            </a:r>
            <a:r>
              <a:rPr lang="en-US" dirty="0" smtClean="0"/>
              <a:t> </a:t>
            </a:r>
            <a:r>
              <a:rPr lang="en-US" dirty="0" err="1" smtClean="0"/>
              <a:t>Mangaldas</a:t>
            </a:r>
            <a:r>
              <a:rPr lang="en-US" dirty="0" smtClean="0"/>
              <a:t> </a:t>
            </a:r>
            <a:r>
              <a:rPr lang="en-US" dirty="0" err="1" smtClean="0"/>
              <a:t>Wadile</a:t>
            </a:r>
            <a:endParaRPr lang="en-US" dirty="0" smtClean="0"/>
          </a:p>
          <a:p>
            <a:pPr marL="0" lvl="0" indent="0" algn="ctr" rtl="0">
              <a:spcBef>
                <a:spcPts val="0"/>
              </a:spcBef>
              <a:spcAft>
                <a:spcPts val="0"/>
              </a:spcAft>
              <a:buNone/>
            </a:pPr>
            <a:r>
              <a:rPr lang="en-US" smtClean="0"/>
              <a:t>23361</a:t>
            </a:r>
            <a:endParaRPr lang="en-US" dirty="0" smtClean="0"/>
          </a:p>
          <a:p>
            <a:pPr marL="0" lvl="0" indent="0" algn="ctr" rtl="0">
              <a:spcBef>
                <a:spcPts val="0"/>
              </a:spcBef>
              <a:spcAft>
                <a:spcPts val="0"/>
              </a:spcAft>
              <a:buNone/>
            </a:pPr>
            <a:r>
              <a:rPr lang="en-US" dirty="0" smtClean="0"/>
              <a:t>SE-11(G-11)</a:t>
            </a:r>
          </a:p>
          <a:p>
            <a:pPr marL="0" lvl="0" indent="0" algn="ctr" rtl="0">
              <a:spcBef>
                <a:spcPts val="0"/>
              </a:spcBef>
              <a:spcAft>
                <a:spcPts val="0"/>
              </a:spcAft>
              <a:buNone/>
            </a:pPr>
            <a:endParaRPr dirty="0"/>
          </a:p>
        </p:txBody>
      </p:sp>
      <p:sp>
        <p:nvSpPr>
          <p:cNvPr id="160" name="Google Shape;160;p36"/>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the basics.</a:t>
            </a:r>
            <a:endParaRPr sz="2200" b="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 2.0</a:t>
            </a:r>
            <a:endParaRPr>
              <a:solidFill>
                <a:schemeClr val="accent1"/>
              </a:solidFill>
            </a:endParaRPr>
          </a:p>
        </p:txBody>
      </p:sp>
      <p:sp>
        <p:nvSpPr>
          <p:cNvPr id="228" name="Google Shape;228;p45"/>
          <p:cNvSpPr txBox="1">
            <a:spLocks noGrp="1"/>
          </p:cNvSpPr>
          <p:nvPr>
            <p:ph type="body" idx="1"/>
          </p:nvPr>
        </p:nvSpPr>
        <p:spPr>
          <a:xfrm>
            <a:off x="938500" y="145792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As TensorFlow's market share among research papers was declining to the advantage of </a:t>
            </a:r>
            <a:r>
              <a:rPr lang="en" dirty="0">
                <a:uFill>
                  <a:noFill/>
                </a:uFill>
                <a:hlinkClick r:id="rId3"/>
              </a:rPr>
              <a:t>PyTorch</a:t>
            </a:r>
            <a:r>
              <a:rPr lang="en" dirty="0"/>
              <a:t>, the TensorFlow Team announced a release of a new major version of the library in September 2019. </a:t>
            </a:r>
            <a:endParaRPr dirty="0"/>
          </a:p>
          <a:p>
            <a:pPr marL="0" marR="0" lvl="0" indent="0" algn="l" rtl="0">
              <a:lnSpc>
                <a:spcPct val="100000"/>
              </a:lnSpc>
              <a:spcBef>
                <a:spcPts val="1600"/>
              </a:spcBef>
              <a:spcAft>
                <a:spcPts val="0"/>
              </a:spcAft>
              <a:buNone/>
            </a:pPr>
            <a:r>
              <a:rPr lang="en" dirty="0"/>
              <a:t>TensorFlow 2.0 introduced many changes, the most significant being TensorFlow eager, which changed the automatic differentiation scheme from the static computational graph, to the "Define-by-Run" scheme originally made popular by </a:t>
            </a:r>
            <a:r>
              <a:rPr lang="en" dirty="0">
                <a:uFill>
                  <a:noFill/>
                </a:uFill>
                <a:hlinkClick r:id="rId4"/>
              </a:rPr>
              <a:t>Chainer</a:t>
            </a:r>
            <a:r>
              <a:rPr lang="en" dirty="0"/>
              <a:t> and later </a:t>
            </a:r>
            <a:r>
              <a:rPr lang="en" dirty="0">
                <a:uFill>
                  <a:noFill/>
                </a:uFill>
                <a:hlinkClick r:id="rId3"/>
              </a:rPr>
              <a:t>PyTorch</a:t>
            </a:r>
            <a:r>
              <a:rPr lang="en" dirty="0"/>
              <a:t>.</a:t>
            </a:r>
            <a:endParaRPr dirty="0"/>
          </a:p>
          <a:p>
            <a:pPr marL="0" marR="0" lvl="0" indent="0" algn="l" rtl="0">
              <a:lnSpc>
                <a:spcPct val="100000"/>
              </a:lnSpc>
              <a:spcBef>
                <a:spcPts val="1600"/>
              </a:spcBef>
              <a:spcAft>
                <a:spcPts val="1600"/>
              </a:spcAft>
              <a:buNone/>
            </a:pPr>
            <a:r>
              <a:rPr lang="en" dirty="0"/>
              <a:t> Other major changes included removal of old libraries, cross-compatibility between trained models on different versions of TensorFlow, and significant improvements to the performance on GPU.</a:t>
            </a:r>
            <a:endParaRPr dirty="0"/>
          </a:p>
        </p:txBody>
      </p:sp>
      <p:cxnSp>
        <p:nvCxnSpPr>
          <p:cNvPr id="229" name="Google Shape;229;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929474" y="436175"/>
            <a:ext cx="36924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of TensorFlow</a:t>
            </a:r>
            <a:endParaRPr/>
          </a:p>
        </p:txBody>
      </p:sp>
      <p:cxnSp>
        <p:nvCxnSpPr>
          <p:cNvPr id="235" name="Google Shape;235;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5282275" y="1393875"/>
            <a:ext cx="28374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RANKBRAIN</a:t>
            </a:r>
            <a:endParaRPr/>
          </a:p>
        </p:txBody>
      </p:sp>
      <p:sp>
        <p:nvSpPr>
          <p:cNvPr id="241" name="Google Shape;241;p47"/>
          <p:cNvSpPr txBox="1">
            <a:spLocks noGrp="1"/>
          </p:cNvSpPr>
          <p:nvPr>
            <p:ph type="body" idx="1"/>
          </p:nvPr>
        </p:nvSpPr>
        <p:spPr>
          <a:xfrm>
            <a:off x="5282275" y="1904375"/>
            <a:ext cx="3549600" cy="1252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 sz="1300"/>
              <a:t>Developed by Google, it is a large-scale deployment of deep neural nets for search ranking on </a:t>
            </a:r>
            <a:r>
              <a:rPr lang="en" sz="1300">
                <a:uFill>
                  <a:noFill/>
                </a:uFill>
                <a:hlinkClick r:id="rId3"/>
              </a:rPr>
              <a:t>www.google.com</a:t>
            </a:r>
            <a:r>
              <a:rPr lang="en" sz="1300"/>
              <a:t>. It is a part of the search algorithm that’s used to sort through the billions of pages it knows about and find the ones deemed most relevant. It is also the most talked about Tensorflow Applications.</a:t>
            </a:r>
            <a:endParaRPr sz="1300"/>
          </a:p>
        </p:txBody>
      </p:sp>
      <p:cxnSp>
        <p:nvCxnSpPr>
          <p:cNvPr id="242" name="Google Shape;242;p47"/>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3" name="Google Shape;243;p47"/>
          <p:cNvPicPr preferRelativeResize="0"/>
          <p:nvPr/>
        </p:nvPicPr>
        <p:blipFill rotWithShape="1">
          <a:blip r:embed="rId4">
            <a:alphaModFix/>
          </a:blip>
          <a:srcRect l="24394" r="19642"/>
          <a:stretch/>
        </p:blipFill>
        <p:spPr>
          <a:xfrm>
            <a:off x="-24771" y="125"/>
            <a:ext cx="4317600" cy="5143500"/>
          </a:xfrm>
          <a:prstGeom prst="flowChartDelay">
            <a:avLst/>
          </a:prstGeom>
          <a:noFill/>
          <a:ln>
            <a:noFill/>
          </a:ln>
        </p:spPr>
      </p:pic>
      <p:sp>
        <p:nvSpPr>
          <p:cNvPr id="244" name="Google Shape;244;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8"/>
          <p:cNvSpPr txBox="1">
            <a:spLocks noGrp="1"/>
          </p:cNvSpPr>
          <p:nvPr>
            <p:ph type="title"/>
          </p:nvPr>
        </p:nvSpPr>
        <p:spPr>
          <a:xfrm>
            <a:off x="5300575" y="1753650"/>
            <a:ext cx="33573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INCEPTION IMAGE CLASSIFIER</a:t>
            </a:r>
            <a:endParaRPr/>
          </a:p>
        </p:txBody>
      </p:sp>
      <p:sp>
        <p:nvSpPr>
          <p:cNvPr id="250" name="Google Shape;250;p48"/>
          <p:cNvSpPr txBox="1">
            <a:spLocks noGrp="1"/>
          </p:cNvSpPr>
          <p:nvPr>
            <p:ph type="body" idx="1"/>
          </p:nvPr>
        </p:nvSpPr>
        <p:spPr>
          <a:xfrm>
            <a:off x="5300575" y="2236700"/>
            <a:ext cx="3549600" cy="1252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300" dirty="0"/>
              <a:t>Inception Image Classifier, developed by Google, is a baseline model and follow-on research into highly accurate computer vision models, starting with the model that won the 2014 Imagenet image classification challenge and started the era of convolutional networks.</a:t>
            </a:r>
            <a:endParaRPr sz="1300" dirty="0"/>
          </a:p>
          <a:p>
            <a:pPr marL="0" marR="0" lvl="0" indent="0" algn="l" rtl="0">
              <a:lnSpc>
                <a:spcPct val="100000"/>
              </a:lnSpc>
              <a:spcBef>
                <a:spcPts val="1600"/>
              </a:spcBef>
              <a:spcAft>
                <a:spcPts val="1600"/>
              </a:spcAft>
              <a:buNone/>
            </a:pPr>
            <a:endParaRPr sz="1300" dirty="0"/>
          </a:p>
        </p:txBody>
      </p:sp>
      <p:cxnSp>
        <p:nvCxnSpPr>
          <p:cNvPr id="251" name="Google Shape;251;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52" name="Google Shape;252;p48"/>
          <p:cNvPicPr preferRelativeResize="0"/>
          <p:nvPr/>
        </p:nvPicPr>
        <p:blipFill rotWithShape="1">
          <a:blip r:embed="rId3">
            <a:alphaModFix/>
          </a:blip>
          <a:srcRect l="27333" r="27337"/>
          <a:stretch/>
        </p:blipFill>
        <p:spPr>
          <a:xfrm>
            <a:off x="-24771" y="125"/>
            <a:ext cx="4317600" cy="5143500"/>
          </a:xfrm>
          <a:prstGeom prst="flowChartDelay">
            <a:avLst/>
          </a:prstGeom>
          <a:noFill/>
          <a:ln>
            <a:noFill/>
          </a:ln>
        </p:spPr>
      </p:pic>
      <p:sp>
        <p:nvSpPr>
          <p:cNvPr id="253" name="Google Shape;253;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5282275" y="1391125"/>
            <a:ext cx="28374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MODULARITY</a:t>
            </a:r>
            <a:endParaRPr/>
          </a:p>
        </p:txBody>
      </p:sp>
      <p:sp>
        <p:nvSpPr>
          <p:cNvPr id="259" name="Google Shape;259;p49"/>
          <p:cNvSpPr txBox="1">
            <a:spLocks noGrp="1"/>
          </p:cNvSpPr>
          <p:nvPr>
            <p:ph type="body" idx="1"/>
          </p:nvPr>
        </p:nvSpPr>
        <p:spPr>
          <a:xfrm>
            <a:off x="5282275" y="2008900"/>
            <a:ext cx="3549600" cy="1252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 sz="1300"/>
              <a:t>TensorFlow offers additional conveniences for developers who need to debug and gain introspection into TensorFlow apps. Each graph operation can be evaluated and modified separately and transparently, instead of constructing the entire graph as a single opaque object and evaluating it all at once. This so-called "eager execution mode," provided as an option in older versions of TensorFlow, is now standard.</a:t>
            </a:r>
            <a:endParaRPr sz="1300"/>
          </a:p>
        </p:txBody>
      </p:sp>
      <p:cxnSp>
        <p:nvCxnSpPr>
          <p:cNvPr id="260" name="Google Shape;260;p49"/>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1" name="Google Shape;261;p49"/>
          <p:cNvPicPr preferRelativeResize="0"/>
          <p:nvPr/>
        </p:nvPicPr>
        <p:blipFill rotWithShape="1">
          <a:blip r:embed="rId3">
            <a:alphaModFix/>
          </a:blip>
          <a:srcRect l="3831" r="3831"/>
          <a:stretch/>
        </p:blipFill>
        <p:spPr>
          <a:xfrm>
            <a:off x="-24886" y="0"/>
            <a:ext cx="4317600" cy="5143500"/>
          </a:xfrm>
          <a:prstGeom prst="flowChartDelay">
            <a:avLst/>
          </a:prstGeom>
          <a:noFill/>
          <a:ln>
            <a:noFill/>
          </a:ln>
        </p:spPr>
      </p:pic>
      <p:sp>
        <p:nvSpPr>
          <p:cNvPr id="262" name="Google Shape;262;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0"/>
          <p:cNvSpPr txBox="1">
            <a:spLocks noGrp="1"/>
          </p:cNvSpPr>
          <p:nvPr>
            <p:ph type="title"/>
          </p:nvPr>
        </p:nvSpPr>
        <p:spPr>
          <a:xfrm>
            <a:off x="5282275" y="1391125"/>
            <a:ext cx="28374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EASY SHARING</a:t>
            </a:r>
            <a:endParaRPr/>
          </a:p>
        </p:txBody>
      </p:sp>
      <p:sp>
        <p:nvSpPr>
          <p:cNvPr id="268" name="Google Shape;268;p50"/>
          <p:cNvSpPr txBox="1">
            <a:spLocks noGrp="1"/>
          </p:cNvSpPr>
          <p:nvPr>
            <p:ph type="body" idx="1"/>
          </p:nvPr>
        </p:nvSpPr>
        <p:spPr>
          <a:xfrm>
            <a:off x="5282275" y="2008900"/>
            <a:ext cx="3549600" cy="1252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 sz="1300"/>
              <a:t>The </a:t>
            </a:r>
            <a:r>
              <a:rPr lang="en" sz="1300">
                <a:uFill>
                  <a:noFill/>
                </a:uFill>
                <a:hlinkClick r:id="rId3"/>
              </a:rPr>
              <a:t>TensorBoard</a:t>
            </a:r>
            <a:r>
              <a:rPr lang="en" sz="1300"/>
              <a:t> visualization suite lets you inspect and profile the way graphs run by way of an interactive, web-based dashboard. A service, </a:t>
            </a:r>
            <a:r>
              <a:rPr lang="en" sz="1300">
                <a:uFill>
                  <a:noFill/>
                </a:uFill>
                <a:hlinkClick r:id="rId4"/>
              </a:rPr>
              <a:t>Tensorboard.dev</a:t>
            </a:r>
            <a:r>
              <a:rPr lang="en" sz="1300"/>
              <a:t> (hosted by Google), lets you host and share machine learning experiments written in TensorFlow. It's free to use with storage for up to 100M scalars, 1GB of tensor data, and 1GB of binary object data.</a:t>
            </a:r>
            <a:endParaRPr sz="1300"/>
          </a:p>
        </p:txBody>
      </p:sp>
      <p:cxnSp>
        <p:nvCxnSpPr>
          <p:cNvPr id="269" name="Google Shape;269;p50"/>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70" name="Google Shape;270;p50"/>
          <p:cNvPicPr preferRelativeResize="0"/>
          <p:nvPr/>
        </p:nvPicPr>
        <p:blipFill rotWithShape="1">
          <a:blip r:embed="rId5">
            <a:alphaModFix/>
          </a:blip>
          <a:srcRect l="26390" r="26390"/>
          <a:stretch/>
        </p:blipFill>
        <p:spPr>
          <a:xfrm>
            <a:off x="-24886" y="0"/>
            <a:ext cx="4317600" cy="5143500"/>
          </a:xfrm>
          <a:prstGeom prst="flowChartDelay">
            <a:avLst/>
          </a:prstGeom>
          <a:noFill/>
          <a:ln>
            <a:noFill/>
          </a:ln>
        </p:spPr>
      </p:pic>
      <p:sp>
        <p:nvSpPr>
          <p:cNvPr id="271" name="Google Shape;271;p5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1"/>
          <p:cNvSpPr txBox="1">
            <a:spLocks noGrp="1"/>
          </p:cNvSpPr>
          <p:nvPr>
            <p:ph type="title"/>
          </p:nvPr>
        </p:nvSpPr>
        <p:spPr>
          <a:xfrm>
            <a:off x="5282275" y="1744225"/>
            <a:ext cx="28374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BACKED BY GOOGLE</a:t>
            </a:r>
            <a:endParaRPr/>
          </a:p>
        </p:txBody>
      </p:sp>
      <p:sp>
        <p:nvSpPr>
          <p:cNvPr id="277" name="Google Shape;277;p51"/>
          <p:cNvSpPr txBox="1">
            <a:spLocks noGrp="1"/>
          </p:cNvSpPr>
          <p:nvPr>
            <p:ph type="body" idx="1"/>
          </p:nvPr>
        </p:nvSpPr>
        <p:spPr>
          <a:xfrm>
            <a:off x="5282275" y="2210250"/>
            <a:ext cx="3549600" cy="1252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 sz="1300"/>
              <a:t>TensorFlow also gains many advantages from the backing of an A-list commercial outfit in Google. Google has fueled the rapid pace of development behind the project and created many significant offerings that make TensorFlow easier to deploy and use.</a:t>
            </a:r>
            <a:endParaRPr sz="1300"/>
          </a:p>
        </p:txBody>
      </p:sp>
      <p:cxnSp>
        <p:nvCxnSpPr>
          <p:cNvPr id="278" name="Google Shape;278;p51"/>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79" name="Google Shape;279;p51"/>
          <p:cNvPicPr preferRelativeResize="0"/>
          <p:nvPr/>
        </p:nvPicPr>
        <p:blipFill rotWithShape="1">
          <a:blip r:embed="rId3">
            <a:alphaModFix/>
          </a:blip>
          <a:srcRect l="22336" r="35692"/>
          <a:stretch/>
        </p:blipFill>
        <p:spPr>
          <a:xfrm>
            <a:off x="-24771" y="125"/>
            <a:ext cx="4317600" cy="5143500"/>
          </a:xfrm>
          <a:prstGeom prst="flowChartDelay">
            <a:avLst/>
          </a:prstGeom>
          <a:noFill/>
          <a:ln>
            <a:noFill/>
          </a:ln>
        </p:spPr>
      </p:pic>
      <p:sp>
        <p:nvSpPr>
          <p:cNvPr id="280" name="Google Shape;280;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52"/>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MUCHAS GRACIAS</a:t>
            </a:r>
            <a:endParaRPr/>
          </a:p>
        </p:txBody>
      </p:sp>
      <p:sp>
        <p:nvSpPr>
          <p:cNvPr id="286" name="Google Shape;286;p52"/>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for your patient listening!</a:t>
            </a:r>
            <a:endParaRPr/>
          </a:p>
        </p:txBody>
      </p:sp>
      <p:cxnSp>
        <p:nvCxnSpPr>
          <p:cNvPr id="287" name="Google Shape;287;p52"/>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idx="6"/>
          </p:nvPr>
        </p:nvSpPr>
        <p:spPr>
          <a:xfrm>
            <a:off x="2219925" y="17249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7" name="Google Shape;167;p37"/>
          <p:cNvSpPr txBox="1">
            <a:spLocks noGrp="1"/>
          </p:cNvSpPr>
          <p:nvPr>
            <p:ph type="title"/>
          </p:nvPr>
        </p:nvSpPr>
        <p:spPr>
          <a:xfrm>
            <a:off x="4838072" y="25698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APPLICATIONS</a:t>
            </a:r>
            <a:endParaRPr/>
          </a:p>
        </p:txBody>
      </p:sp>
      <p:sp>
        <p:nvSpPr>
          <p:cNvPr id="168" name="Google Shape;168;p37"/>
          <p:cNvSpPr txBox="1">
            <a:spLocks noGrp="1"/>
          </p:cNvSpPr>
          <p:nvPr>
            <p:ph type="subTitle" idx="1"/>
          </p:nvPr>
        </p:nvSpPr>
        <p:spPr>
          <a:xfrm>
            <a:off x="4838072" y="310232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and how TensorFlow is used</a:t>
            </a:r>
            <a:endParaRPr/>
          </a:p>
        </p:txBody>
      </p:sp>
      <p:sp>
        <p:nvSpPr>
          <p:cNvPr id="169" name="Google Shape;169;p37"/>
          <p:cNvSpPr txBox="1">
            <a:spLocks noGrp="1"/>
          </p:cNvSpPr>
          <p:nvPr>
            <p:ph type="title" idx="4"/>
          </p:nvPr>
        </p:nvSpPr>
        <p:spPr>
          <a:xfrm>
            <a:off x="2219922" y="25698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HISTORY</a:t>
            </a:r>
            <a:endParaRPr/>
          </a:p>
        </p:txBody>
      </p:sp>
      <p:sp>
        <p:nvSpPr>
          <p:cNvPr id="170" name="Google Shape;170;p37"/>
          <p:cNvSpPr txBox="1">
            <a:spLocks noGrp="1"/>
          </p:cNvSpPr>
          <p:nvPr>
            <p:ph type="subTitle" idx="5"/>
          </p:nvPr>
        </p:nvSpPr>
        <p:spPr>
          <a:xfrm>
            <a:off x="2219922" y="310232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little bit of background on TensorFlow</a:t>
            </a:r>
            <a:endParaRPr/>
          </a:p>
        </p:txBody>
      </p:sp>
      <p:sp>
        <p:nvSpPr>
          <p:cNvPr id="171" name="Google Shape;171;p37"/>
          <p:cNvSpPr txBox="1">
            <a:spLocks noGrp="1"/>
          </p:cNvSpPr>
          <p:nvPr>
            <p:ph type="title" idx="7"/>
          </p:nvPr>
        </p:nvSpPr>
        <p:spPr>
          <a:xfrm>
            <a:off x="4838075" y="17249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cxnSp>
        <p:nvCxnSpPr>
          <p:cNvPr id="172" name="Google Shape;172;p37"/>
          <p:cNvCxnSpPr/>
          <p:nvPr/>
        </p:nvCxnSpPr>
        <p:spPr>
          <a:xfrm>
            <a:off x="3054825" y="25004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3" name="Google Shape;173;p37"/>
          <p:cNvCxnSpPr/>
          <p:nvPr/>
        </p:nvCxnSpPr>
        <p:spPr>
          <a:xfrm>
            <a:off x="5672975" y="25004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8"/>
          <p:cNvSpPr txBox="1">
            <a:spLocks noGrp="1"/>
          </p:cNvSpPr>
          <p:nvPr>
            <p:ph type="subTitle" idx="1"/>
          </p:nvPr>
        </p:nvSpPr>
        <p:spPr>
          <a:xfrm>
            <a:off x="2481900" y="30929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Bill Gates</a:t>
            </a:r>
            <a:endParaRPr/>
          </a:p>
        </p:txBody>
      </p:sp>
      <p:sp>
        <p:nvSpPr>
          <p:cNvPr id="179" name="Google Shape;179;p38"/>
          <p:cNvSpPr txBox="1">
            <a:spLocks noGrp="1"/>
          </p:cNvSpPr>
          <p:nvPr>
            <p:ph type="ctrTitle"/>
          </p:nvPr>
        </p:nvSpPr>
        <p:spPr>
          <a:xfrm>
            <a:off x="1850550" y="1450100"/>
            <a:ext cx="5442900" cy="16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breakthrough in machine learning would be worth ten Microsofts”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a:t>
            </a:r>
            <a:endParaRPr/>
          </a:p>
        </p:txBody>
      </p:sp>
      <p:sp>
        <p:nvSpPr>
          <p:cNvPr id="185" name="Google Shape;185;p39"/>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86" name="Google Shape;186;p39"/>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bit of background on TensorFlow</a:t>
            </a:r>
            <a:endParaRPr/>
          </a:p>
        </p:txBody>
      </p:sp>
      <p:cxnSp>
        <p:nvCxnSpPr>
          <p:cNvPr id="187" name="Google Shape;187;p39"/>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Distbelief</a:t>
            </a:r>
            <a:endParaRPr dirty="0">
              <a:solidFill>
                <a:schemeClr val="accent1"/>
              </a:solidFill>
            </a:endParaRPr>
          </a:p>
        </p:txBody>
      </p:sp>
      <p:sp>
        <p:nvSpPr>
          <p:cNvPr id="193" name="Google Shape;193;p4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Starting in 2011, Google Brain built DistBelief as a </a:t>
            </a:r>
            <a:r>
              <a:rPr lang="en" dirty="0">
                <a:uFill>
                  <a:noFill/>
                </a:uFill>
                <a:hlinkClick r:id="rId3"/>
              </a:rPr>
              <a:t>proprietary</a:t>
            </a:r>
            <a:r>
              <a:rPr lang="en" dirty="0"/>
              <a:t> </a:t>
            </a:r>
            <a:r>
              <a:rPr lang="en" dirty="0">
                <a:uFill>
                  <a:noFill/>
                </a:uFill>
                <a:hlinkClick r:id="rId4"/>
              </a:rPr>
              <a:t>machine learning</a:t>
            </a:r>
            <a:r>
              <a:rPr lang="en" dirty="0"/>
              <a:t> system based on </a:t>
            </a:r>
            <a:r>
              <a:rPr lang="en" dirty="0">
                <a:uFill>
                  <a:noFill/>
                </a:uFill>
                <a:hlinkClick r:id="rId5"/>
              </a:rPr>
              <a:t>deep learning</a:t>
            </a:r>
            <a:r>
              <a:rPr lang="en" dirty="0"/>
              <a:t> </a:t>
            </a:r>
            <a:r>
              <a:rPr lang="en" dirty="0">
                <a:uFill>
                  <a:noFill/>
                </a:uFill>
                <a:hlinkClick r:id="rId6"/>
              </a:rPr>
              <a:t>neural networks</a:t>
            </a:r>
            <a:r>
              <a:rPr lang="en" dirty="0"/>
              <a:t>. Its use grew rapidly across diverse </a:t>
            </a:r>
            <a:r>
              <a:rPr lang="en" dirty="0">
                <a:uFill>
                  <a:noFill/>
                </a:uFill>
                <a:hlinkClick r:id="rId7"/>
              </a:rPr>
              <a:t>Alphabet</a:t>
            </a:r>
            <a:r>
              <a:rPr lang="en" dirty="0"/>
              <a:t> companies in both research and commercial applications. </a:t>
            </a:r>
            <a:endParaRPr dirty="0"/>
          </a:p>
          <a:p>
            <a:pPr marL="0" marR="0" lvl="0" indent="0" algn="l" rtl="0">
              <a:lnSpc>
                <a:spcPct val="100000"/>
              </a:lnSpc>
              <a:spcBef>
                <a:spcPts val="1600"/>
              </a:spcBef>
              <a:spcAft>
                <a:spcPts val="1600"/>
              </a:spcAft>
              <a:buNone/>
            </a:pPr>
            <a:r>
              <a:rPr lang="en" dirty="0"/>
              <a:t>Google assigned multiple computer scientists, including </a:t>
            </a:r>
            <a:r>
              <a:rPr lang="en" dirty="0">
                <a:uFill>
                  <a:noFill/>
                </a:uFill>
                <a:hlinkClick r:id="rId8"/>
              </a:rPr>
              <a:t>Jeff Dean</a:t>
            </a:r>
            <a:r>
              <a:rPr lang="en" dirty="0"/>
              <a:t>, to simplify and </a:t>
            </a:r>
            <a:r>
              <a:rPr lang="en" dirty="0">
                <a:uFill>
                  <a:noFill/>
                </a:uFill>
                <a:hlinkClick r:id="rId9"/>
              </a:rPr>
              <a:t>refactor</a:t>
            </a:r>
            <a:r>
              <a:rPr lang="en" dirty="0"/>
              <a:t> the codebase of DistBelief into a faster, more robust application-grade library, which became TensorFlow.</a:t>
            </a:r>
            <a:endParaRPr dirty="0"/>
          </a:p>
        </p:txBody>
      </p:sp>
      <p:cxnSp>
        <p:nvCxnSpPr>
          <p:cNvPr id="194" name="Google Shape;194;p4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a:t>
            </a:r>
            <a:endParaRPr>
              <a:solidFill>
                <a:schemeClr val="accent1"/>
              </a:solidFill>
            </a:endParaRPr>
          </a:p>
        </p:txBody>
      </p:sp>
      <p:sp>
        <p:nvSpPr>
          <p:cNvPr id="200" name="Google Shape;200;p41"/>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TensorFlow is Google Brain's second-generation system. Version 1.0.0 was released on February 11, 2017. While the </a:t>
            </a:r>
            <a:r>
              <a:rPr lang="en" dirty="0">
                <a:uFill>
                  <a:noFill/>
                </a:uFill>
                <a:hlinkClick r:id="rId3"/>
              </a:rPr>
              <a:t>reference implementation</a:t>
            </a:r>
            <a:r>
              <a:rPr lang="en" dirty="0"/>
              <a:t> runs on single devices, TensorFlow can run on multiple </a:t>
            </a:r>
            <a:r>
              <a:rPr lang="en" dirty="0">
                <a:uFill>
                  <a:noFill/>
                </a:uFill>
                <a:hlinkClick r:id="rId4"/>
              </a:rPr>
              <a:t>CPUs</a:t>
            </a:r>
            <a:r>
              <a:rPr lang="en" dirty="0"/>
              <a:t> and </a:t>
            </a:r>
            <a:r>
              <a:rPr lang="en" dirty="0">
                <a:uFill>
                  <a:noFill/>
                </a:uFill>
                <a:hlinkClick r:id="rId5"/>
              </a:rPr>
              <a:t>GPUs</a:t>
            </a:r>
            <a:r>
              <a:rPr lang="en" dirty="0"/>
              <a:t> (with optional </a:t>
            </a:r>
            <a:r>
              <a:rPr lang="en" dirty="0">
                <a:uFill>
                  <a:noFill/>
                </a:uFill>
                <a:hlinkClick r:id="rId6"/>
              </a:rPr>
              <a:t>CUDA</a:t>
            </a:r>
            <a:r>
              <a:rPr lang="en" dirty="0"/>
              <a:t> and </a:t>
            </a:r>
            <a:r>
              <a:rPr lang="en" dirty="0">
                <a:uFill>
                  <a:noFill/>
                </a:uFill>
                <a:hlinkClick r:id="rId7"/>
              </a:rPr>
              <a:t>SYCL</a:t>
            </a:r>
            <a:r>
              <a:rPr lang="en" dirty="0"/>
              <a:t> extensions for </a:t>
            </a:r>
            <a:r>
              <a:rPr lang="en" dirty="0">
                <a:uFill>
                  <a:noFill/>
                </a:uFill>
                <a:hlinkClick r:id="rId8"/>
              </a:rPr>
              <a:t>general-purpose computing on graphics processing units</a:t>
            </a:r>
            <a:r>
              <a:rPr lang="en" dirty="0"/>
              <a:t>). </a:t>
            </a:r>
            <a:endParaRPr dirty="0"/>
          </a:p>
          <a:p>
            <a:pPr marL="0" marR="0" lvl="0" indent="0" algn="l" rtl="0">
              <a:lnSpc>
                <a:spcPct val="100000"/>
              </a:lnSpc>
              <a:spcBef>
                <a:spcPts val="1600"/>
              </a:spcBef>
              <a:spcAft>
                <a:spcPts val="0"/>
              </a:spcAft>
              <a:buNone/>
            </a:pPr>
            <a:r>
              <a:rPr lang="en" dirty="0"/>
              <a:t>TensorFlow is available on 64-bit </a:t>
            </a:r>
            <a:r>
              <a:rPr lang="en" dirty="0">
                <a:uFill>
                  <a:noFill/>
                </a:uFill>
                <a:hlinkClick r:id="rId9"/>
              </a:rPr>
              <a:t>Linux</a:t>
            </a:r>
            <a:r>
              <a:rPr lang="en" dirty="0"/>
              <a:t>, </a:t>
            </a:r>
            <a:r>
              <a:rPr lang="en" dirty="0">
                <a:uFill>
                  <a:noFill/>
                </a:uFill>
                <a:hlinkClick r:id="rId10"/>
              </a:rPr>
              <a:t>macOS</a:t>
            </a:r>
            <a:r>
              <a:rPr lang="en" dirty="0"/>
              <a:t>, </a:t>
            </a:r>
            <a:r>
              <a:rPr lang="en" dirty="0">
                <a:uFill>
                  <a:noFill/>
                </a:uFill>
                <a:hlinkClick r:id="rId11"/>
              </a:rPr>
              <a:t>Windows</a:t>
            </a:r>
            <a:r>
              <a:rPr lang="en" dirty="0"/>
              <a:t>, and mobile computing platforms including </a:t>
            </a:r>
            <a:r>
              <a:rPr lang="en" dirty="0">
                <a:uFill>
                  <a:noFill/>
                </a:uFill>
                <a:hlinkClick r:id="rId12"/>
              </a:rPr>
              <a:t>Android</a:t>
            </a:r>
            <a:r>
              <a:rPr lang="en" dirty="0"/>
              <a:t> and </a:t>
            </a:r>
            <a:r>
              <a:rPr lang="en" dirty="0">
                <a:uFill>
                  <a:noFill/>
                </a:uFill>
                <a:hlinkClick r:id="rId13"/>
              </a:rPr>
              <a:t>iOS</a:t>
            </a:r>
            <a:r>
              <a:rPr lang="en" dirty="0"/>
              <a:t>.</a:t>
            </a:r>
            <a:endParaRPr sz="1100" dirty="0">
              <a:solidFill>
                <a:srgbClr val="000000"/>
              </a:solidFill>
              <a:latin typeface="Arial"/>
              <a:ea typeface="Arial"/>
              <a:cs typeface="Arial"/>
              <a:sym typeface="Arial"/>
            </a:endParaRPr>
          </a:p>
          <a:p>
            <a:pPr marL="0" marR="0" lvl="0" indent="0" algn="l" rtl="0">
              <a:lnSpc>
                <a:spcPct val="100000"/>
              </a:lnSpc>
              <a:spcBef>
                <a:spcPts val="1600"/>
              </a:spcBef>
              <a:spcAft>
                <a:spcPts val="1600"/>
              </a:spcAft>
              <a:buNone/>
            </a:pPr>
            <a:endParaRPr dirty="0"/>
          </a:p>
        </p:txBody>
      </p:sp>
      <p:cxnSp>
        <p:nvCxnSpPr>
          <p:cNvPr id="201" name="Google Shape;201;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a:t>
            </a:r>
            <a:endParaRPr>
              <a:solidFill>
                <a:schemeClr val="accent1"/>
              </a:solidFill>
            </a:endParaRPr>
          </a:p>
        </p:txBody>
      </p:sp>
      <p:sp>
        <p:nvSpPr>
          <p:cNvPr id="207" name="Google Shape;207;p42"/>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Its flexible architecture allows for the easy deployment of computation across a variety of platforms (CPUs, GPUs, </a:t>
            </a:r>
            <a:r>
              <a:rPr lang="en" dirty="0">
                <a:uFill>
                  <a:noFill/>
                </a:uFill>
                <a:hlinkClick r:id="rId3"/>
              </a:rPr>
              <a:t>TPUs</a:t>
            </a:r>
            <a:r>
              <a:rPr lang="en" dirty="0"/>
              <a:t>), and from desktops to clusters of servers to mobile and edge devices.</a:t>
            </a:r>
            <a:endParaRPr dirty="0"/>
          </a:p>
          <a:p>
            <a:pPr marL="0" marR="0" lvl="0" indent="0" algn="l" rtl="0">
              <a:lnSpc>
                <a:spcPct val="100000"/>
              </a:lnSpc>
              <a:spcBef>
                <a:spcPts val="1600"/>
              </a:spcBef>
              <a:spcAft>
                <a:spcPts val="1600"/>
              </a:spcAft>
              <a:buNone/>
            </a:pPr>
            <a:r>
              <a:rPr lang="en" dirty="0"/>
              <a:t>TensorFlow computations are expressed as </a:t>
            </a:r>
            <a:r>
              <a:rPr lang="en" dirty="0">
                <a:uFill>
                  <a:noFill/>
                </a:uFill>
                <a:hlinkClick r:id="rId4"/>
              </a:rPr>
              <a:t>stateful</a:t>
            </a:r>
            <a:r>
              <a:rPr lang="en" dirty="0"/>
              <a:t> </a:t>
            </a:r>
            <a:r>
              <a:rPr lang="en" dirty="0">
                <a:uFill>
                  <a:noFill/>
                </a:uFill>
                <a:hlinkClick r:id="rId5"/>
              </a:rPr>
              <a:t>dataflow</a:t>
            </a:r>
            <a:r>
              <a:rPr lang="en" dirty="0"/>
              <a:t> </a:t>
            </a:r>
            <a:r>
              <a:rPr lang="en" dirty="0">
                <a:uFill>
                  <a:noFill/>
                </a:uFill>
                <a:hlinkClick r:id="rId6"/>
              </a:rPr>
              <a:t>graphs</a:t>
            </a:r>
            <a:r>
              <a:rPr lang="en" dirty="0"/>
              <a:t>. The name TensorFlow derives from the operations that such neural networks perform on multidimensional data arrays, which are referred to as </a:t>
            </a:r>
            <a:r>
              <a:rPr lang="en" dirty="0">
                <a:uFill>
                  <a:noFill/>
                </a:uFill>
                <a:hlinkClick r:id="rId7"/>
              </a:rPr>
              <a:t>tensors</a:t>
            </a:r>
            <a:r>
              <a:rPr lang="en" dirty="0"/>
              <a:t>. </a:t>
            </a:r>
            <a:endParaRPr dirty="0"/>
          </a:p>
        </p:txBody>
      </p:sp>
      <p:cxnSp>
        <p:nvCxnSpPr>
          <p:cNvPr id="208" name="Google Shape;208;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a:t>
            </a:r>
            <a:endParaRPr>
              <a:solidFill>
                <a:schemeClr val="accent1"/>
              </a:solidFill>
            </a:endParaRPr>
          </a:p>
        </p:txBody>
      </p:sp>
      <p:sp>
        <p:nvSpPr>
          <p:cNvPr id="214" name="Google Shape;214;p43"/>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1600"/>
              </a:spcBef>
              <a:spcAft>
                <a:spcPts val="0"/>
              </a:spcAft>
              <a:buNone/>
            </a:pPr>
            <a:r>
              <a:rPr lang="en"/>
              <a:t>In March 2018, Google announced TensorFlow.js version 1.0 for machine learning in </a:t>
            </a:r>
            <a:r>
              <a:rPr lang="en">
                <a:uFill>
                  <a:noFill/>
                </a:uFill>
                <a:hlinkClick r:id="rId3"/>
              </a:rPr>
              <a:t>JavaScript</a:t>
            </a:r>
            <a:r>
              <a:rPr lang="en"/>
              <a:t>.</a:t>
            </a:r>
            <a:endParaRPr/>
          </a:p>
          <a:p>
            <a:pPr marL="0" marR="0" lvl="0" indent="0" algn="l" rtl="0">
              <a:lnSpc>
                <a:spcPct val="100000"/>
              </a:lnSpc>
              <a:spcBef>
                <a:spcPts val="1600"/>
              </a:spcBef>
              <a:spcAft>
                <a:spcPts val="0"/>
              </a:spcAft>
              <a:buNone/>
            </a:pPr>
            <a:r>
              <a:rPr lang="en"/>
              <a:t>In Jan 2019, Google announced TensorFlow 2.0. It became officially available in Sep 2019.</a:t>
            </a:r>
            <a:endParaRPr/>
          </a:p>
          <a:p>
            <a:pPr marL="0" marR="0" lvl="0" indent="0" algn="l" rtl="0">
              <a:lnSpc>
                <a:spcPct val="100000"/>
              </a:lnSpc>
              <a:spcBef>
                <a:spcPts val="1600"/>
              </a:spcBef>
              <a:spcAft>
                <a:spcPts val="0"/>
              </a:spcAft>
              <a:buNone/>
            </a:pPr>
            <a:r>
              <a:rPr lang="en"/>
              <a:t>In May 2019, Google announced TensorFlow Graphics for deep learning in computer graphics.</a:t>
            </a:r>
            <a:endParaRPr/>
          </a:p>
          <a:p>
            <a:pPr marL="0" marR="0" lvl="0" indent="0" algn="l" rtl="0">
              <a:lnSpc>
                <a:spcPct val="100000"/>
              </a:lnSpc>
              <a:spcBef>
                <a:spcPts val="1600"/>
              </a:spcBef>
              <a:spcAft>
                <a:spcPts val="1600"/>
              </a:spcAft>
              <a:buNone/>
            </a:pPr>
            <a:endParaRPr/>
          </a:p>
        </p:txBody>
      </p:sp>
      <p:cxnSp>
        <p:nvCxnSpPr>
          <p:cNvPr id="215" name="Google Shape;215;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 Processing Units</a:t>
            </a:r>
            <a:endParaRPr>
              <a:solidFill>
                <a:schemeClr val="accent1"/>
              </a:solidFill>
            </a:endParaRPr>
          </a:p>
        </p:txBody>
      </p:sp>
      <p:sp>
        <p:nvSpPr>
          <p:cNvPr id="221" name="Google Shape;221;p44"/>
          <p:cNvSpPr txBox="1">
            <a:spLocks noGrp="1"/>
          </p:cNvSpPr>
          <p:nvPr>
            <p:ph type="body" idx="1"/>
          </p:nvPr>
        </p:nvSpPr>
        <p:spPr>
          <a:xfrm>
            <a:off x="938500" y="1457925"/>
            <a:ext cx="4946400" cy="2760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In May 2016, Google announced its </a:t>
            </a:r>
            <a:r>
              <a:rPr lang="en">
                <a:uFill>
                  <a:noFill/>
                </a:uFill>
                <a:hlinkClick r:id="rId3"/>
              </a:rPr>
              <a:t>Tensor processing unit</a:t>
            </a:r>
            <a:r>
              <a:rPr lang="en"/>
              <a:t> (TPU), an </a:t>
            </a:r>
            <a:r>
              <a:rPr lang="en">
                <a:uFill>
                  <a:noFill/>
                </a:uFill>
                <a:hlinkClick r:id="rId4"/>
              </a:rPr>
              <a:t>application-specific integrated circuit</a:t>
            </a:r>
            <a:r>
              <a:rPr lang="en"/>
              <a:t> (ASIC, a hardware chip) built specifically for </a:t>
            </a:r>
            <a:r>
              <a:rPr lang="en">
                <a:uFill>
                  <a:noFill/>
                </a:uFill>
                <a:hlinkClick r:id="rId5"/>
              </a:rPr>
              <a:t>machine learning</a:t>
            </a:r>
            <a:r>
              <a:rPr lang="en"/>
              <a:t> and tailored for TensorFlow. </a:t>
            </a:r>
            <a:endParaRPr/>
          </a:p>
          <a:p>
            <a:pPr marL="0" marR="0" lvl="0" indent="0" algn="l" rtl="0">
              <a:lnSpc>
                <a:spcPct val="100000"/>
              </a:lnSpc>
              <a:spcBef>
                <a:spcPts val="1600"/>
              </a:spcBef>
              <a:spcAft>
                <a:spcPts val="1600"/>
              </a:spcAft>
              <a:buNone/>
            </a:pPr>
            <a:r>
              <a:rPr lang="en"/>
              <a:t>A TPU is a programmable </a:t>
            </a:r>
            <a:r>
              <a:rPr lang="en">
                <a:uFill>
                  <a:noFill/>
                </a:uFill>
                <a:hlinkClick r:id="rId6"/>
              </a:rPr>
              <a:t>AI accelerator</a:t>
            </a:r>
            <a:r>
              <a:rPr lang="en"/>
              <a:t> designed to provide high </a:t>
            </a:r>
            <a:r>
              <a:rPr lang="en">
                <a:uFill>
                  <a:noFill/>
                </a:uFill>
                <a:hlinkClick r:id="rId7"/>
              </a:rPr>
              <a:t>throughput</a:t>
            </a:r>
            <a:r>
              <a:rPr lang="en"/>
              <a:t> of low-precision </a:t>
            </a:r>
            <a:r>
              <a:rPr lang="en">
                <a:uFill>
                  <a:noFill/>
                </a:uFill>
                <a:hlinkClick r:id="rId8"/>
              </a:rPr>
              <a:t>arithmetic</a:t>
            </a:r>
            <a:r>
              <a:rPr lang="en"/>
              <a:t> (e.g., </a:t>
            </a:r>
            <a:r>
              <a:rPr lang="en">
                <a:uFill>
                  <a:noFill/>
                </a:uFill>
                <a:hlinkClick r:id="rId9"/>
              </a:rPr>
              <a:t>8-bit</a:t>
            </a:r>
            <a:r>
              <a:rPr lang="en"/>
              <a:t>), and oriented toward using or running models rather than </a:t>
            </a:r>
            <a:r>
              <a:rPr lang="en">
                <a:uFill>
                  <a:noFill/>
                </a:uFill>
                <a:hlinkClick r:id="rId10"/>
              </a:rPr>
              <a:t>training</a:t>
            </a:r>
            <a:r>
              <a:rPr lang="en"/>
              <a:t> them. Google announced they had been running TPUs inside their data centers for more than a year, and had found them to deliver an </a:t>
            </a:r>
            <a:r>
              <a:rPr lang="en">
                <a:uFill>
                  <a:noFill/>
                </a:uFill>
                <a:hlinkClick r:id="rId11"/>
              </a:rPr>
              <a:t>order of magnitude</a:t>
            </a:r>
            <a:r>
              <a:rPr lang="en"/>
              <a:t> better-optimized </a:t>
            </a:r>
            <a:r>
              <a:rPr lang="en">
                <a:uFill>
                  <a:noFill/>
                </a:uFill>
                <a:hlinkClick r:id="rId12"/>
              </a:rPr>
              <a:t>performance per watt</a:t>
            </a:r>
            <a:r>
              <a:rPr lang="en"/>
              <a:t> for machine learning.</a:t>
            </a:r>
            <a:endParaRPr/>
          </a:p>
        </p:txBody>
      </p:sp>
      <p:cxnSp>
        <p:nvCxnSpPr>
          <p:cNvPr id="222" name="Google Shape;222;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817</Words>
  <Application>Microsoft Office PowerPoint</Application>
  <PresentationFormat>On-screen Show (16:9)</PresentationFormat>
  <Paragraphs>56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Montserrat ExtraBold</vt:lpstr>
      <vt:lpstr>Montserrat</vt:lpstr>
      <vt:lpstr>Montserrat ExtraLight</vt:lpstr>
      <vt:lpstr>Montserrat Medium</vt:lpstr>
      <vt:lpstr>Futuristic Background by Slidesgo</vt:lpstr>
      <vt:lpstr>TensorFlow</vt:lpstr>
      <vt:lpstr>01</vt:lpstr>
      <vt:lpstr>“A breakthrough in machine learning would be worth ten Microsofts”</vt:lpstr>
      <vt:lpstr>History</vt:lpstr>
      <vt:lpstr>Distbelief</vt:lpstr>
      <vt:lpstr>TensorFlow</vt:lpstr>
      <vt:lpstr>TensorFlow</vt:lpstr>
      <vt:lpstr>TensorFlow</vt:lpstr>
      <vt:lpstr>Tensor Processing Units</vt:lpstr>
      <vt:lpstr>TensorFlow 2.0</vt:lpstr>
      <vt:lpstr>Applications of TensorFlow</vt:lpstr>
      <vt:lpstr>RANKBRAIN</vt:lpstr>
      <vt:lpstr>INCEPTION IMAGE CLASSIFIER</vt:lpstr>
      <vt:lpstr>MODULARITY</vt:lpstr>
      <vt:lpstr>EASY SHARING</vt:lpstr>
      <vt:lpstr>BACKED BY GOOGLE</vt:lpstr>
      <vt:lpstr>MUCHAS GRACIAS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dc:title>
  <dc:creator>Dhiraj Wadile</dc:creator>
  <cp:lastModifiedBy>admin</cp:lastModifiedBy>
  <cp:revision>5</cp:revision>
  <dcterms:modified xsi:type="dcterms:W3CDTF">2022-12-05T13:55:41Z</dcterms:modified>
</cp:coreProperties>
</file>